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Old Standard TT"/>
      <p:regular r:id="rId26"/>
      <p:bold r:id="rId27"/>
      <p:italic r:id="rId28"/>
    </p:embeddedFont>
    <p:embeddedFont>
      <p:font typeface="Comfortaa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3ED44FB-5D66-4482-AD8F-0C1BFD70E696}">
  <a:tblStyle styleId="{83ED44FB-5D66-4482-AD8F-0C1BFD70E6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ldStandardT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OldStandardTT-italic.fntdata"/><Relationship Id="rId27" Type="http://schemas.openxmlformats.org/officeDocument/2006/relationships/font" Target="fonts/OldStandardT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omforta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Comfortaa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553ef34b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553ef34b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553ef34b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553ef34b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553ef34b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553ef34b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553ef34b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553ef34b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553ef34b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553ef34b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553ef34b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553ef34b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553ef34b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553ef34b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553ef34b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553ef34b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553ef34b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553ef34b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553ef34b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553ef34b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553ef34b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553ef34b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553ef34b3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553ef34b3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553ef34b3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553ef34b3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553ef34b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553ef34b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economist.com/interactive/graphic-detail/2022/01/29/what-spotify-data-show-about-the-decline-of-english" TargetMode="External"/><Relationship Id="rId4" Type="http://schemas.openxmlformats.org/officeDocument/2006/relationships/hyperlink" Target="https://iquantny.tumblr.com/post/144197004989/the-nypd-was-systematically-ticketing-legally" TargetMode="External"/><Relationship Id="rId9" Type="http://schemas.openxmlformats.org/officeDocument/2006/relationships/hyperlink" Target="https://www.indiaspend.com/why-india-needs-to-count-its-broken-toilets-45759" TargetMode="External"/><Relationship Id="rId5" Type="http://schemas.openxmlformats.org/officeDocument/2006/relationships/hyperlink" Target="http://pb204.blogspot.com/2011/09/three-fold-variation-in-uk-bowel-cancer.html" TargetMode="External"/><Relationship Id="rId6" Type="http://schemas.openxmlformats.org/officeDocument/2006/relationships/hyperlink" Target="https://www.bbc.com/news/health-14854019" TargetMode="External"/><Relationship Id="rId7" Type="http://schemas.openxmlformats.org/officeDocument/2006/relationships/hyperlink" Target="https://www.cnbc.com/2019/04/09/cal-newport-a-digital-declutter-can-help-you-reduce-smartphone-time.html" TargetMode="External"/><Relationship Id="rId8" Type="http://schemas.openxmlformats.org/officeDocument/2006/relationships/hyperlink" Target="https://blog.dscout.com/mobile-touche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understandinguncertainty.org/three-fold-variation-uk-bowel-cancer-death-rates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machinelearningmastery.com/how-to-code-the-students-t-test-from-scratch-in-python/" TargetMode="External"/><Relationship Id="rId4" Type="http://schemas.openxmlformats.org/officeDocument/2006/relationships/hyperlink" Target="https://towardsdatascience.com/ab-testing-with-python-e5964dd66143" TargetMode="External"/><Relationship Id="rId5" Type="http://schemas.openxmlformats.org/officeDocument/2006/relationships/hyperlink" Target="https://www.marsja.se/four-ways-to-conduct-one-way-anovas-using-pyth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in data analysis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terminology, IRL application and challenges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699" y="399625"/>
            <a:ext cx="5453750" cy="44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0" y="0"/>
            <a:ext cx="850800" cy="477000"/>
          </a:xfrm>
          <a:prstGeom prst="rect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T test</a:t>
            </a:r>
            <a:endParaRPr sz="1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50" y="510125"/>
            <a:ext cx="8589875" cy="416975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" name="Google Shape;119;p23"/>
          <p:cNvSpPr txBox="1"/>
          <p:nvPr/>
        </p:nvSpPr>
        <p:spPr>
          <a:xfrm>
            <a:off x="0" y="0"/>
            <a:ext cx="1038600" cy="477000"/>
          </a:xfrm>
          <a:prstGeom prst="rect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AB</a:t>
            </a: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 test</a:t>
            </a:r>
            <a:endParaRPr sz="1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AB test?</a:t>
            </a:r>
            <a:endParaRPr/>
          </a:p>
        </p:txBody>
      </p:sp>
      <p:sp>
        <p:nvSpPr>
          <p:cNvPr id="125" name="Google Shape;125;p24"/>
          <p:cNvSpPr txBox="1"/>
          <p:nvPr/>
        </p:nvSpPr>
        <p:spPr>
          <a:xfrm>
            <a:off x="455175" y="1240350"/>
            <a:ext cx="826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111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An A/B test is a randomized experiment, in which the "A" and "B" refer to 2 variants, undertaken in order to determine which variant is the more "effective.". This is popular in web analytics and mobile application development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85750"/>
            <a:ext cx="4009304" cy="23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104" y="2685750"/>
            <a:ext cx="4677496" cy="222737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0" y="0"/>
            <a:ext cx="1038600" cy="477000"/>
          </a:xfrm>
          <a:prstGeom prst="rect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AB test</a:t>
            </a:r>
            <a:endParaRPr sz="1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0" y="0"/>
            <a:ext cx="1523400" cy="477000"/>
          </a:xfrm>
          <a:prstGeom prst="rect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ANOVA test</a:t>
            </a:r>
            <a:endParaRPr sz="1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88" y="1657425"/>
            <a:ext cx="7908824" cy="28831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25"/>
          <p:cNvSpPr txBox="1"/>
          <p:nvPr/>
        </p:nvSpPr>
        <p:spPr>
          <a:xfrm>
            <a:off x="1764700" y="476988"/>
            <a:ext cx="66726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technique to compare if there is a substantial difference between the means of </a:t>
            </a:r>
            <a:r>
              <a:rPr b="1" lang="en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three or more</a:t>
            </a:r>
            <a:r>
              <a:rPr lang="en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samples</a:t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Samples may have been treated differently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5200" y="280411"/>
            <a:ext cx="7073596" cy="47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450" y="162000"/>
            <a:ext cx="7081700" cy="48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688" y="196213"/>
            <a:ext cx="7126625" cy="47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</a:t>
            </a:r>
            <a:r>
              <a:rPr b="1" lang="en"/>
              <a:t>lossary of terms</a:t>
            </a:r>
            <a:endParaRPr b="1"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5474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Descriptive statistics, EDA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Inferential statistics, hypothesis testing 		T test, AB test, ANOVA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Level of significance, p-value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Confidence level &amp; interval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Central Limit </a:t>
            </a:r>
            <a:r>
              <a:rPr lang="en"/>
              <a:t>Theorem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100" y="78000"/>
            <a:ext cx="4970825" cy="2019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inferential statistic methods </a:t>
            </a:r>
            <a:endParaRPr b="1"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913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scientific method uses </a:t>
            </a:r>
            <a:r>
              <a:rPr b="1" lang="en" sz="2100"/>
              <a:t>i</a:t>
            </a:r>
            <a:r>
              <a:rPr b="1" lang="en" sz="2100"/>
              <a:t>nferential statistics</a:t>
            </a:r>
            <a:r>
              <a:rPr lang="en" sz="2100"/>
              <a:t> to determine if the independent variable has caused a significant change in the dependent variable and if that change can be generalized to the larger population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To do so we must have a </a:t>
            </a:r>
            <a:r>
              <a:rPr b="1" lang="en" sz="2100"/>
              <a:t>representative </a:t>
            </a:r>
            <a:r>
              <a:rPr lang="en" sz="2100"/>
              <a:t>data sample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We can propose an insight or prediction based on the sample data 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We can also conduct a hypothesis test(/</a:t>
            </a:r>
            <a:r>
              <a:rPr lang="en" sz="2100"/>
              <a:t>statistical</a:t>
            </a:r>
            <a:r>
              <a:rPr lang="en" sz="2100"/>
              <a:t> test) to find evidence that sample evidence can be used to support some inference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Google Shape;83;p17"/>
          <p:cNvGraphicFramePr/>
          <p:nvPr/>
        </p:nvGraphicFramePr>
        <p:xfrm>
          <a:off x="115063" y="64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{83ED44FB-5D66-4482-AD8F-0C1BFD70E696}</a:tableStyleId>
              </a:tblPr>
              <a:tblGrid>
                <a:gridCol w="1674800"/>
                <a:gridCol w="1626575"/>
                <a:gridCol w="1214900"/>
                <a:gridCol w="2011450"/>
                <a:gridCol w="2386150"/>
              </a:tblGrid>
              <a:tr h="79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Inference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Article</a:t>
                      </a:r>
                      <a:endParaRPr b="1"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Population</a:t>
                      </a:r>
                      <a:endParaRPr b="1"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Sample</a:t>
                      </a:r>
                      <a:endParaRPr b="1"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Is the method of </a:t>
                      </a:r>
                      <a:r>
                        <a:rPr b="1" lang="en" sz="1300"/>
                        <a:t>statistical</a:t>
                      </a:r>
                      <a:r>
                        <a:rPr b="1" lang="en" sz="1300"/>
                        <a:t> inference sound? Is the sampling method representative?</a:t>
                      </a:r>
                      <a:endParaRPr b="1"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Hegemony of english language is in decline 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hlinkClick r:id="rId3"/>
                        </a:rPr>
                        <a:t>spotify language use - the economist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Global music streamers 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320k records, 100 popular hits, most streamed song / week, 70 countries, 5 years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NY police are giving incorrect parking fines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hlinkClick r:id="rId4"/>
                        </a:rPr>
                        <a:t>Tumblr - open data- nyc parking tickets 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NYC parking tickets awarded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30 parking spots randomly selected where &gt; 5 tickets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81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 x variation in bowel cancer death rates between UK areas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hlinkClick r:id="rId5"/>
                        </a:rPr>
                        <a:t>Independent blog</a:t>
                      </a:r>
                      <a:r>
                        <a:rPr lang="en" sz="1200"/>
                        <a:t> - inspired by 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hlinkClick r:id="rId6"/>
                        </a:rPr>
                        <a:t>BBC article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Full UK population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Rate per 100k, stats calculated and shared by ONS (UK government agency)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We touch our phones </a:t>
                      </a:r>
                      <a:r>
                        <a:rPr lang="en" sz="1250">
                          <a:solidFill>
                            <a:srgbClr val="3E4855"/>
                          </a:solidFill>
                        </a:rPr>
                        <a:t>2,617 times a day on average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hlinkClick r:id="rId7"/>
                        </a:rPr>
                        <a:t>Cnbc article </a:t>
                      </a:r>
                      <a:r>
                        <a:rPr lang="en" sz="1200"/>
                        <a:t>summarising studies eg 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hlinkClick r:id="rId8"/>
                        </a:rPr>
                        <a:t>dscout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American smartphone users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94 android users out of 100k (demographic s.)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5 days, 24 hours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¼ toilets in rural indian schools unusable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hlinkClick r:id="rId9"/>
                        </a:rPr>
                        <a:t>Business standard.com</a:t>
                      </a:r>
                      <a:r>
                        <a:rPr lang="en" sz="1200"/>
                        <a:t> ASER survey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All rural schools in india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17.4k schools, 589 districts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915" y="665363"/>
            <a:ext cx="6747474" cy="42120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" name="Google Shape;89;p18"/>
          <p:cNvSpPr txBox="1"/>
          <p:nvPr/>
        </p:nvSpPr>
        <p:spPr>
          <a:xfrm>
            <a:off x="0" y="0"/>
            <a:ext cx="1028700" cy="477000"/>
          </a:xfrm>
          <a:prstGeom prst="rect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P value</a:t>
            </a:r>
            <a:endParaRPr sz="1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0" y="0"/>
            <a:ext cx="1266300" cy="769500"/>
          </a:xfrm>
          <a:prstGeom prst="rect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c</a:t>
            </a: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onfidence</a:t>
            </a: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 interval</a:t>
            </a:r>
            <a:endParaRPr sz="1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800" y="129025"/>
            <a:ext cx="5770400" cy="34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9400" y="3632425"/>
            <a:ext cx="3465200" cy="140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3575" y="114103"/>
            <a:ext cx="6411975" cy="4786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0" y="0"/>
            <a:ext cx="1464000" cy="769500"/>
          </a:xfrm>
          <a:prstGeom prst="rect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central limit theorem</a:t>
            </a:r>
            <a:endParaRPr sz="1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p21"/>
          <p:cNvGraphicFramePr/>
          <p:nvPr/>
        </p:nvGraphicFramePr>
        <p:xfrm>
          <a:off x="115063" y="51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{83ED44FB-5D66-4482-AD8F-0C1BFD70E696}</a:tableStyleId>
              </a:tblPr>
              <a:tblGrid>
                <a:gridCol w="1783625"/>
                <a:gridCol w="1240800"/>
                <a:gridCol w="1394100"/>
                <a:gridCol w="2109200"/>
                <a:gridCol w="2386150"/>
              </a:tblGrid>
              <a:tr h="108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Inference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Hypothesis test type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Reference mean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Sample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 fail or succeed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Boys in this school are underweight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3"/>
                        </a:rPr>
                        <a:t>T Test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External benchmark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+critical value(from t)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 boys in one school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This campaign design creates more leads than the other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4"/>
                        </a:rPr>
                        <a:t>AB testing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Internal comparison + significance level (from z)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campaigns run at the same time, with same conditions, similar numbers of participants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Vending machine sales alter with different displays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5"/>
                        </a:rPr>
                        <a:t>ANOVA test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Internal comparison + significance level (from f)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 least 3 displays trialled in the same time frame, </a:t>
                      </a:r>
                      <a:r>
                        <a:rPr lang="en"/>
                        <a:t>similar</a:t>
                      </a:r>
                      <a:r>
                        <a:rPr lang="en"/>
                        <a:t> conditions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